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0" r:id="rId4"/>
  </p:sldMasterIdLst>
  <p:notesMasterIdLst>
    <p:notesMasterId r:id="rId15"/>
  </p:notesMasterIdLst>
  <p:handoutMasterIdLst>
    <p:handoutMasterId r:id="rId16"/>
  </p:handoutMasterIdLst>
  <p:sldIdLst>
    <p:sldId id="296" r:id="rId5"/>
    <p:sldId id="420" r:id="rId6"/>
    <p:sldId id="425" r:id="rId7"/>
    <p:sldId id="439" r:id="rId8"/>
    <p:sldId id="444" r:id="rId9"/>
    <p:sldId id="424" r:id="rId10"/>
    <p:sldId id="445" r:id="rId11"/>
    <p:sldId id="443" r:id="rId12"/>
    <p:sldId id="412" r:id="rId13"/>
    <p:sldId id="361" r:id="rId14"/>
  </p:sldIdLst>
  <p:sldSz cx="12192000" cy="6858000"/>
  <p:notesSz cx="7023100" cy="93091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5E721C-DD80-F54C-C446-8F417BB5E863}" name="Chad Anson" initials="CA" userId="S::chad.anson@c-agroup.com::7536e9f2-c4b8-47a8-a208-85b1d98a68ee" providerId="AD"/>
  <p188:author id="{6EABC41D-19FA-1D15-BAB7-BAE1D994D185}" name="Johnson, Nicholas" initials="NJ" userId="S::njjohnson@dot.nv.gov::b80a1c74-72b2-4e15-bf81-5e3c162af16b" providerId="AD"/>
  <p188:author id="{F3B5A023-DA7F-E2D9-4085-F1BDBF22B66A}" name="Young, Christopher" initials="YC" userId="S::CYoung@dot.nv.gov::d42dba34-f1bb-4076-94d7-a99311a768e5" providerId="AD"/>
  <p188:author id="{08CB516B-FBA6-68DD-5CE0-AC2F72E82A86}" name="Kuhn, Christopher" initials="KC" userId="S::ckuhn@dot.nv.gov::ee92b01c-a79f-4578-bf5b-bdb0b40f0b6e" providerId="AD"/>
  <p188:author id="{96672976-CA92-BC03-3EF9-599F384A53EE}" name="Hunt, Christine" initials="HC" userId="S::CHUNT@hdrinc.com::bd9c72f9-8a8c-49bd-a355-ceb06910255e" providerId="AD"/>
  <p188:author id="{12F16FAE-A189-0EBA-352D-661A1C17072E}" name="Andrea Engelman" initials="AE" userId="S::andrea.engelman@c-agroup.com::78c2f795-7b67-449f-a4fa-92c83a9e27a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dovsky, Melissa" initials="BM" lastIdx="1" clrIdx="0">
    <p:extLst>
      <p:ext uri="{19B8F6BF-5375-455C-9EA6-DF929625EA0E}">
        <p15:presenceInfo xmlns:p15="http://schemas.microsoft.com/office/powerpoint/2012/main" userId="S::MBORDOVSKY@hdrinc.com::5be3fe5f-b68a-4cc2-b62f-2a5938c1bb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71F48"/>
    <a:srgbClr val="010E78"/>
    <a:srgbClr val="0054A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51D695-33FD-4473-A51B-633BC8AB2ADB}" v="3" dt="2025-05-12T14:09:15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489" autoAdjust="0"/>
  </p:normalViewPr>
  <p:slideViewPr>
    <p:cSldViewPr snapToGrid="0">
      <p:cViewPr varScale="1">
        <p:scale>
          <a:sx n="108" d="100"/>
          <a:sy n="108" d="100"/>
        </p:scale>
        <p:origin x="144" y="828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1" d="100"/>
          <a:sy n="91" d="100"/>
        </p:scale>
        <p:origin x="405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C6821C8-422F-4CA2-85E1-19A6D027F03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5704683-B56F-4408-8720-603ECE57E5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7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D86595-6E20-4226-9E0D-B3822373F9DE}" type="datetimeFigureOut">
              <a:rPr lang="en-US" smtClean="0"/>
              <a:pPr/>
              <a:t>5/12/2025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4CA3CC-E040-426A-BD9D-8E6CA1306B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83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65760" indent="-171450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822960" indent="-171450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280160" indent="-171450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737360" indent="-171450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TRIC generates 40,000 VPD in 2050 per RTC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37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314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05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1552F-0557-42C7-8AF7-43E20CC435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44" y="5162550"/>
            <a:ext cx="2381539" cy="12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2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41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37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41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37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1" y="0"/>
            <a:ext cx="6057568" cy="25146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7573" y="0"/>
            <a:ext cx="6064427" cy="25146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1341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7437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40398" y="328199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FB4A01-E336-4DEC-8071-EA5C7BA90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33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572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45720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81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51816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791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791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137088" y="4572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746688" y="45720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7088" y="5181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6688" y="51816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7088" y="5791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6688" y="5791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2192000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pic>
        <p:nvPicPr>
          <p:cNvPr id="24" name="Picture 23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E657DE12-A093-421F-8C42-B9BE42BEA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031" y="1206243"/>
            <a:ext cx="8991599" cy="1994994"/>
          </a:xfrm>
          <a:prstGeom prst="rect">
            <a:avLst/>
          </a:prstGeom>
        </p:spPr>
      </p:pic>
      <p:sp>
        <p:nvSpPr>
          <p:cNvPr id="23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40398" y="417607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69D4098-E66E-4195-AA9B-C21C4EA72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22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447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14478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2057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133600" y="20574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667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26670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3276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133600" y="32766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2133600" y="38862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5240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133600" y="44958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5240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33600" y="51054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1524000" y="5715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133600" y="57150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534478" y="82327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40EC7B-2BA7-4276-85AA-9D4C2B98A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94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67000" y="4648200"/>
            <a:ext cx="89154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30A4235A-DFC1-4C60-A599-594F3A82F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19D58-C610-463E-B873-50EE49D5C0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22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34885" y="4648200"/>
            <a:ext cx="912223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7" name="Picture 6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95364CC1-C0EA-4497-A628-F6596FDAF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3EC8E-A944-4BBC-A0ED-A1BDFF5D59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20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2300" y="2289177"/>
            <a:ext cx="10058400" cy="1819275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4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pic>
        <p:nvPicPr>
          <p:cNvPr id="8" name="Picture 7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94134E1F-7997-4A57-AEC2-03E5123D96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4869162"/>
            <a:ext cx="7595937" cy="168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94D0C-D6CF-4831-8BFF-7EC84248FE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0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67000" y="4648200"/>
            <a:ext cx="89154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rgbClr val="0054A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7" name="Picture 6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5BE9999E-12DD-4C57-96CE-385EFBE1C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1714500"/>
            <a:ext cx="7595937" cy="168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4663B9-A32E-46A8-ABAB-2931EACBD6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66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67200" y="2362200"/>
            <a:ext cx="7924800" cy="4495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289178"/>
            <a:ext cx="3200400" cy="615387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400" b="1" spc="0">
                <a:solidFill>
                  <a:srgbClr val="0054A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06271"/>
            <a:ext cx="3209365" cy="3218329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039B26-78F2-4F87-86B2-D7A6BC127C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65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0" spc="0">
                <a:solidFill>
                  <a:schemeClr val="accent4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12742" y="2362202"/>
            <a:ext cx="5483258" cy="396239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26306" y="2308632"/>
            <a:ext cx="5063059" cy="413684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00" b="1" spc="0">
                <a:solidFill>
                  <a:srgbClr val="0054A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526306" y="3396342"/>
            <a:ext cx="5065776" cy="2928258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526306" y="2856704"/>
            <a:ext cx="5065776" cy="3208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00999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77457-2B7C-473C-890D-D46B0D1A4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72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3434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42660" y="5006340"/>
            <a:ext cx="2819400" cy="14249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93382" y="5181602"/>
            <a:ext cx="3589018" cy="108966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00" b="1" spc="0">
                <a:solidFill>
                  <a:srgbClr val="0054A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BC423126-45E3-44D0-BCC4-037BB5283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2450815"/>
            <a:ext cx="7595937" cy="16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E118F-6A94-418A-BA9F-DBFFE3889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2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40D7F-0479-4782-AAD1-D8D47B773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43" y="5200650"/>
            <a:ext cx="2308266" cy="1200150"/>
          </a:xfrm>
          <a:prstGeom prst="rect">
            <a:avLst/>
          </a:prstGeom>
        </p:spPr>
      </p:pic>
      <p:pic>
        <p:nvPicPr>
          <p:cNvPr id="11" name="Picture 10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B3FA9B20-770D-484E-AAFE-1460D93057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473" y="776825"/>
            <a:ext cx="9699577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70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157317"/>
            <a:ext cx="10988040" cy="67056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7244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28360"/>
            <a:ext cx="10972800" cy="3962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4AB485E5-6E35-4EBE-A609-8E77BE04F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2842275"/>
            <a:ext cx="7595937" cy="16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DAD59-BAB9-4578-AFBB-24CEF471B7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ivider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752600" y="1981200"/>
            <a:ext cx="2362200" cy="2590800"/>
          </a:xfrm>
          <a:noFill/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600" b="1" spc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2362200"/>
            <a:ext cx="7086600" cy="18288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51720E-9894-4B6E-8EF7-41C5E20E7398}"/>
              </a:ext>
            </a:extLst>
          </p:cNvPr>
          <p:cNvCxnSpPr/>
          <p:nvPr userDrawn="1"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23BE769-5DAC-4206-899C-35EB9D9254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9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2" y="1828800"/>
            <a:ext cx="9143996" cy="16002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CCBE9F37-8AD0-4057-B629-A82BD7E04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15FF7-4030-4C79-8FD9-9D9299834C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62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2882" y="2048256"/>
            <a:ext cx="3780558" cy="942156"/>
          </a:xfrm>
        </p:spPr>
        <p:txBody>
          <a:bodyPr anchor="t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410738" y="3442003"/>
            <a:ext cx="6165566" cy="288259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67156" y="598932"/>
            <a:ext cx="2819400" cy="1284732"/>
          </a:xfrm>
          <a:noFill/>
        </p:spPr>
        <p:txBody>
          <a:bodyPr>
            <a:noAutofit/>
          </a:bodyPr>
          <a:lstStyle>
            <a:lvl1pPr marL="0" indent="0"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3419856"/>
            <a:ext cx="4343400" cy="3438144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Color block or insert picture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28E79D-3188-45B4-BE21-8AA116F7AB70}"/>
              </a:ext>
            </a:extLst>
          </p:cNvPr>
          <p:cNvSpPr/>
          <p:nvPr userDrawn="1"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52D716-A64A-4080-A78C-48D6FB284A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39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7118" y="685800"/>
            <a:ext cx="5948082" cy="5486400"/>
          </a:xfrm>
        </p:spPr>
        <p:txBody>
          <a:bodyPr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“Tap to add quote text”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" y="1520190"/>
            <a:ext cx="3693459" cy="3817620"/>
          </a:xfrm>
          <a:gradFill flip="none" rotWithShape="1">
            <a:gsLst>
              <a:gs pos="0">
                <a:srgbClr val="0054A4"/>
              </a:gs>
              <a:gs pos="100000">
                <a:srgbClr val="009999"/>
              </a:gs>
            </a:gsLst>
            <a:lin ang="4620000" scaled="0"/>
            <a:tileRect/>
          </a:gra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picture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B5279-FB27-439C-B52C-993E65AED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23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7118" y="685800"/>
            <a:ext cx="5948082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" y="1520190"/>
            <a:ext cx="3693459" cy="3817620"/>
          </a:xfrm>
          <a:gradFill>
            <a:gsLst>
              <a:gs pos="0">
                <a:srgbClr val="0054A4"/>
              </a:gs>
              <a:gs pos="100000">
                <a:srgbClr val="009999"/>
              </a:gs>
            </a:gsLst>
            <a:lin ang="4620000" scaled="0"/>
          </a:gra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4453D-18B3-4CF6-8E35-3378C383E9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98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e">
    <p:bg>
      <p:bgPr>
        <a:gradFill>
          <a:gsLst>
            <a:gs pos="0">
              <a:srgbClr val="0054A4"/>
            </a:gs>
            <a:gs pos="100000">
              <a:srgbClr val="009999"/>
            </a:gs>
          </a:gsLst>
          <a:lin ang="46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  <p:pic>
        <p:nvPicPr>
          <p:cNvPr id="3" name="Picture 2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B07BBFA1-B012-4437-B6CF-7D7A3F13F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4C48A8-56A0-43BA-B458-AE1589CFF6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0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“Tap to add quote text”</a:t>
            </a:r>
          </a:p>
        </p:txBody>
      </p:sp>
      <p:pic>
        <p:nvPicPr>
          <p:cNvPr id="3" name="Picture 2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385E4E95-413A-46A5-8CAE-E4BAA18014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8298BF-BCE5-4946-B6DE-CEB688912A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51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A12424-9E28-4089-8374-3ACC7D9AC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886" y="4811121"/>
            <a:ext cx="7257303" cy="156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4A4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67FA74-8E81-4283-AC23-57A04FA8FE5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8337FC1-E8B6-4E25-9CC6-D777E91135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20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A94714-39F2-4042-9B92-92E74ED16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886" y="4811121"/>
            <a:ext cx="7257303" cy="156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10972165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109728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649520-A5D6-41F1-A158-DADD35D8E99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1A0B3C7-C56D-45B9-A966-09E04FBC49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5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rgbClr val="009999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photo. When placing a full bleed photo, please bring the logo to the front (right click &gt; Bring to Front)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2EB9E-2CBB-4C46-915B-09893995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43" y="5200650"/>
            <a:ext cx="2308266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47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89F98D-939B-4761-AB32-A263697B34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886" y="4811121"/>
            <a:ext cx="7257303" cy="156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1E0EA5-AA70-4DED-946B-9FE0FD83678A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4B067B9-39B8-4CF9-AFBD-75DFF59D4B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8600FA-2667-46FB-B251-15AB4DDFDC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886" y="4811121"/>
            <a:ext cx="7257303" cy="156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5257800" cy="8382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aseline="0"/>
            </a:lvl1pPr>
          </a:lstStyle>
          <a:p>
            <a:pPr lvl="0"/>
            <a:r>
              <a:rPr lang="en-US" dirty="0"/>
              <a:t>Tap to add title 1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23433" y="381000"/>
            <a:ext cx="5257800" cy="841248"/>
          </a:xfrm>
        </p:spPr>
        <p:txBody>
          <a:bodyPr t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 baseline="0">
                <a:solidFill>
                  <a:srgbClr val="0054A4"/>
                </a:solidFill>
              </a:defRPr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 dirty="0"/>
              <a:t>Tap to add title 2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79371-E87C-41D3-AF50-47BAFF0DA7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7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05600" y="1450848"/>
            <a:ext cx="4876800" cy="4873752"/>
          </a:xfrm>
        </p:spPr>
        <p:txBody>
          <a:bodyPr>
            <a:noAutofit/>
          </a:bodyPr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0" y="381000"/>
            <a:ext cx="4876800" cy="838200"/>
          </a:xfrm>
        </p:spPr>
        <p:txBody>
          <a:bodyPr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Tap to add title 2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89904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50848"/>
            <a:ext cx="4873752" cy="4873752"/>
          </a:xfrm>
        </p:spPr>
        <p:txBody>
          <a:bodyPr/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19432" y="381000"/>
            <a:ext cx="4873752" cy="8412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 dirty="0"/>
              <a:t>Tap to add title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FDE58E-5034-46E8-B352-6B3E075A47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76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96D59F-69E8-4897-9160-6D05115A967C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F45E3D-E7BA-4CC7-A8D9-F5C0D7880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8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291841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291841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282440" y="0"/>
            <a:ext cx="790956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360DB6-4745-491C-ACAE-38C6A551C75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BF63C6E-8A11-4258-9FCA-36B47543C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09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340766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77000" y="3471673"/>
            <a:ext cx="5715000" cy="33863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90A341-3788-49F3-8FF7-3CF98042CBD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05BF0BE-2D79-40BA-BB07-53D4D15830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39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341376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77000" y="3477768"/>
            <a:ext cx="2398982" cy="338023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939990" y="3477768"/>
            <a:ext cx="3252011" cy="3383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99C92B-6AF3-4C77-AEAC-EF835A82130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B41F953-1709-470C-AE0A-FD3A3ABC5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93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E84073-5A03-4E1F-8670-39545099E29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4A9F7-704E-4B76-B3B7-BEFDD97C59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91210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91210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2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5C3942-DFEA-461D-942E-272B76F5C8DA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295E5E7-3E31-43D1-A33C-F39B635589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D3760-F90B-4C49-A4B3-4A7D513F86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3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590925"/>
            <a:ext cx="7110985" cy="92659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78368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Color block or insert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42377" y="0"/>
            <a:ext cx="3849624" cy="6858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Color block or insert photo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3907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54550"/>
            <a:ext cx="7110491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80CE8B-DACA-43C1-BAAD-18EA3ACD7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44" y="5230654"/>
            <a:ext cx="2250556" cy="11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89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5245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FCA4FA-F6E2-4247-81C7-9AFE906D2BFF}"/>
              </a:ext>
            </a:extLst>
          </p:cNvPr>
          <p:cNvCxnSpPr>
            <a:cxnSpLocks/>
          </p:cNvCxnSpPr>
          <p:nvPr userDrawn="1"/>
        </p:nvCxnSpPr>
        <p:spPr>
          <a:xfrm flipH="1">
            <a:off x="5524500" y="685800"/>
            <a:ext cx="466725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F63028B-22A3-405A-9434-58C8C8D37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12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799234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8290014" y="1450848"/>
            <a:ext cx="3294592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90014" y="381000"/>
            <a:ext cx="3294592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E14F06-D4F1-4147-8A25-74D3B6778C1A}"/>
              </a:ext>
            </a:extLst>
          </p:cNvPr>
          <p:cNvCxnSpPr>
            <a:cxnSpLocks/>
          </p:cNvCxnSpPr>
          <p:nvPr userDrawn="1"/>
        </p:nvCxnSpPr>
        <p:spPr>
          <a:xfrm flipH="1">
            <a:off x="7800976" y="685800"/>
            <a:ext cx="380999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6AB649B-70CD-43C6-92B5-46D995239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51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524500" cy="340766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71673"/>
            <a:ext cx="5524500" cy="33863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D0132E-20AC-4D97-A27E-615355FF04CB}"/>
              </a:ext>
            </a:extLst>
          </p:cNvPr>
          <p:cNvCxnSpPr>
            <a:cxnSpLocks/>
          </p:cNvCxnSpPr>
          <p:nvPr userDrawn="1"/>
        </p:nvCxnSpPr>
        <p:spPr>
          <a:xfrm flipH="1">
            <a:off x="5524500" y="685800"/>
            <a:ext cx="466725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F4296FA-84D2-4976-A683-CC4A02B96A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55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524499" cy="341376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77768"/>
            <a:ext cx="2398982" cy="338023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462991" y="3477768"/>
            <a:ext cx="3061510" cy="3383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EB635A-63BF-44F7-B84F-C90BE467252B}"/>
              </a:ext>
            </a:extLst>
          </p:cNvPr>
          <p:cNvCxnSpPr>
            <a:cxnSpLocks/>
          </p:cNvCxnSpPr>
          <p:nvPr userDrawn="1"/>
        </p:nvCxnSpPr>
        <p:spPr>
          <a:xfrm flipH="1">
            <a:off x="5524500" y="685800"/>
            <a:ext cx="466725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BCF2EB7-5657-42C2-B448-3DB67A36DB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18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2451354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43146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243146" y="381000"/>
            <a:ext cx="6341459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E1B555-1C82-4FF1-BD58-82F1E77A03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837938" y="685800"/>
            <a:ext cx="286513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44AB455-609E-4F02-909B-0BC270C05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4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58"/>
          <p:cNvSpPr>
            <a:spLocks noGrp="1"/>
          </p:cNvSpPr>
          <p:nvPr>
            <p:ph type="pic" sz="quarter" idx="12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5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1" name="Picture Placeholder 58"/>
          <p:cNvSpPr>
            <a:spLocks noGrp="1"/>
          </p:cNvSpPr>
          <p:nvPr>
            <p:ph type="pic" sz="quarter" idx="17" hasCustomPrompt="1"/>
          </p:nvPr>
        </p:nvSpPr>
        <p:spPr>
          <a:xfrm>
            <a:off x="2451354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4" name="Picture Placeholder 58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6" name="Picture Placeholder 58"/>
          <p:cNvSpPr>
            <a:spLocks noGrp="1"/>
          </p:cNvSpPr>
          <p:nvPr>
            <p:ph type="pic" sz="quarter" idx="22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7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7670292" y="1447800"/>
            <a:ext cx="3914314" cy="4876799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670292" y="381000"/>
            <a:ext cx="3914314" cy="8382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Tap to add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D5AD69-5E2D-430E-8F2F-5369B8AAFA84}"/>
              </a:ext>
            </a:extLst>
          </p:cNvPr>
          <p:cNvCxnSpPr>
            <a:cxnSpLocks/>
          </p:cNvCxnSpPr>
          <p:nvPr userDrawn="1"/>
        </p:nvCxnSpPr>
        <p:spPr>
          <a:xfrm flipH="1">
            <a:off x="7289292" y="685800"/>
            <a:ext cx="286513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121509E-894D-4802-9631-2E5026334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10628" y="1447801"/>
            <a:ext cx="6371772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210628" y="381000"/>
            <a:ext cx="6371772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  <p:pic>
        <p:nvPicPr>
          <p:cNvPr id="5" name="Picture 4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FADA5FCC-4F99-4917-A763-773E7A473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309" y="5291433"/>
            <a:ext cx="7595937" cy="1685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8F0918-3843-469F-AF80-96060C27FF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672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443984"/>
            <a:ext cx="10972800" cy="188061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3800"/>
            <a:ext cx="10972800" cy="710184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9FE56-9131-4A47-8C28-A4F15898A2C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050091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7B2B106-5831-4402-8AB9-CD2ACC85D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7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47210"/>
            <a:ext cx="5029200" cy="187739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0752"/>
            <a:ext cx="10972800" cy="399288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447210"/>
            <a:ext cx="5486400" cy="187739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E53B5C-7D14-4590-A0C9-33FCC9E735E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050091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11AFE21-0BAE-400E-A4C8-192C5AAEA8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42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22656" y="-1867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867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22656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576098"/>
            <a:ext cx="109728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FCF9A-5B08-47E4-9AB1-17E839421E5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202366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4EC1B-C163-418C-B3FC-F4F355152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1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682127"/>
            <a:ext cx="7130970" cy="129540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86162" cy="3429000"/>
          </a:xfrm>
          <a:solidFill>
            <a:schemeClr val="bg2">
              <a:lumMod val="75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50170" y="0"/>
            <a:ext cx="3840480" cy="3952973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8350170" y="4021904"/>
            <a:ext cx="3841830" cy="2836099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52482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A98BD7-6C68-4585-AA0B-08FF60BC2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44" y="5230654"/>
            <a:ext cx="2250556" cy="11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743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9528" y="0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3576098"/>
            <a:ext cx="50292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 col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086475" y="3575462"/>
            <a:ext cx="5495925" cy="2728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Tap to add text col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397E77-E6A3-4B1B-91AA-70A20EFCD19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202366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DB3BD32-C1BB-48DD-82FD-344EBBFD2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08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3012" y="5486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383D76-BA13-4A8E-987B-7CDD2F4C4D7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793166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C9FF134-81A0-4D22-90EC-6B8243F8B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10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6061999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3996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48335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CADC6F-25F7-44E6-B9AA-168A3956F13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793166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22C5910-49FA-4215-B037-7D481C021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86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86098A-42B2-40B3-8326-3D59BB1E517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288341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3D91F3-14FA-4AC9-B058-3A2D312717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76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B2805E-8196-485E-B15F-8D80B5EDB75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288341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501CD45-1FBB-409E-9C9F-198434A42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22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12192000" cy="454914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E68D28-773B-4761-AD33-FD1102CEBC5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6F6C4847-CEDE-4391-9C8C-B30473A9A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0F0C7-CB41-423F-98FA-2F3D75BF92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41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607574"/>
            <a:ext cx="6061999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1607574"/>
            <a:ext cx="6063996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083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6FC89F-BB60-4ACD-B39B-8244958CB27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832D932-764D-41CC-9270-35D5CCF23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139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2C00C2-9C83-43A0-A8F3-73268B1AD67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22F5C36-FE43-4A3D-B320-DB1F62F81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53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Tap to add text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 dirty="0"/>
              <a:t>Tap to add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3D58E3-7FDC-46B6-AAAF-CAAA5C476B9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9CA7D34-5671-4D76-AA80-56339E414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0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19600"/>
            <a:ext cx="10972800" cy="83820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53340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63D5404E-5A80-452B-86AA-FB772238D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757533"/>
            <a:ext cx="7595937" cy="16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6413F7-F04A-4E1B-831A-80BE9F69FF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8911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5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8999" y="3641598"/>
            <a:ext cx="4858766" cy="92354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9051" y="0"/>
            <a:ext cx="6115051" cy="6858000"/>
          </a:xfrm>
          <a:solidFill>
            <a:schemeClr val="accent1"/>
          </a:solidFill>
        </p:spPr>
        <p:txBody>
          <a:bodyPr lIns="91440" tIns="91440" rIns="91440" bIns="9144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165130" y="0"/>
            <a:ext cx="6026870" cy="3429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719000" y="6135623"/>
            <a:ext cx="2739326" cy="169927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718999" y="4705223"/>
            <a:ext cx="4855464" cy="301879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F1A172-AD2E-45F3-AA5D-CBBD3A436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261" y="5219700"/>
            <a:ext cx="2279257" cy="118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59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oje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10972800" cy="838200"/>
          </a:xfrm>
        </p:spPr>
        <p:txBody>
          <a:bodyPr anchor="b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6764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 algn="r"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DD3FAD2F-FCC6-4764-91D8-178533AED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DDF3C-0D10-4C6D-8F4C-C1E10D99A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845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6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6057781"/>
            <a:ext cx="12192000" cy="800219"/>
          </a:xfrm>
          <a:solidFill>
            <a:srgbClr val="000000">
              <a:alpha val="50196"/>
            </a:srgbClr>
          </a:solidFill>
        </p:spPr>
        <p:txBody>
          <a:bodyPr wrap="square" lIns="457200" tIns="274320" rIns="274320" bIns="274320" anchor="ctr">
            <a:spAutoFit/>
          </a:bodyPr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Name/location/information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3967845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C2532-6594-4F3A-8926-361E05E7C3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050" y="6205779"/>
            <a:ext cx="902508" cy="4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436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4925083"/>
            <a:ext cx="3505200" cy="1046440"/>
          </a:xfrm>
          <a:solidFill>
            <a:srgbClr val="000000">
              <a:alpha val="50196"/>
            </a:srgbClr>
          </a:solidFill>
        </p:spPr>
        <p:txBody>
          <a:bodyPr wrap="square" lIns="457200" tIns="274320" rIns="274320" bIns="274320" anchor="ctr">
            <a:spAutoFit/>
          </a:bodyPr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Tap to add Project Name/location/information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294A5-68B7-4F15-8419-F55793BA1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7975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438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 dirty="0"/>
              <a:t>© Click to add photo credit</a:t>
            </a:r>
          </a:p>
        </p:txBody>
      </p:sp>
      <p:pic>
        <p:nvPicPr>
          <p:cNvPr id="5" name="Picture 4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5B8C9DD7-9B4E-4919-BE30-2429E8699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82339-4682-4AC2-A30D-BE7D58E3AE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5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3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73" y="0"/>
            <a:ext cx="6061999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33626" y="0"/>
            <a:ext cx="6058374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project 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33626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photo caption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0C208-03BA-4661-8391-26EBE58777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53981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569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907272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7973022" y="0"/>
            <a:ext cx="4218978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34337-A592-461D-997C-FC44A944F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132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6858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8107680" cy="6858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D7E1C-BEB5-4CD8-93A6-577714F7F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20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8624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28004" y="3468624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photo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E81ED-03E4-4D77-B0D9-8648F80079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009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Tap to add Master Org Chart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-166878" y="1463485"/>
            <a:ext cx="11595100" cy="438467"/>
          </a:xfrm>
          <a:prstGeom prst="homePlate">
            <a:avLst>
              <a:gd name="adj" fmla="val 36966"/>
            </a:avLst>
          </a:prstGeom>
          <a:solidFill>
            <a:schemeClr val="accent4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Tap to add Tier 1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-192278" y="3442075"/>
            <a:ext cx="11595100" cy="438467"/>
          </a:xfrm>
          <a:prstGeom prst="homePlate">
            <a:avLst>
              <a:gd name="adj" fmla="val 36966"/>
            </a:avLst>
          </a:prstGeom>
          <a:solidFill>
            <a:schemeClr val="accent4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Tap to add Tier 2 Header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59182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59182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449580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449580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838200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838200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59182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59182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449580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449580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838200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838200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59182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9182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449580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449580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62" hasCustomPrompt="1"/>
          </p:nvPr>
        </p:nvSpPr>
        <p:spPr>
          <a:xfrm>
            <a:off x="838200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838200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E19612E1-9D92-4A10-B86E-C19EC489E116}"/>
              </a:ext>
            </a:extLst>
          </p:cNvPr>
          <p:cNvSpPr/>
          <p:nvPr userDrawn="1"/>
        </p:nvSpPr>
        <p:spPr>
          <a:xfrm>
            <a:off x="11349039" y="1463485"/>
            <a:ext cx="269476" cy="438467"/>
          </a:xfrm>
          <a:prstGeom prst="chevron">
            <a:avLst>
              <a:gd name="adj" fmla="val 580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D0755CE9-59FC-40F8-8172-826B8FA424BC}"/>
              </a:ext>
            </a:extLst>
          </p:cNvPr>
          <p:cNvSpPr/>
          <p:nvPr userDrawn="1"/>
        </p:nvSpPr>
        <p:spPr>
          <a:xfrm>
            <a:off x="11349039" y="3442075"/>
            <a:ext cx="269476" cy="438467"/>
          </a:xfrm>
          <a:prstGeom prst="chevron">
            <a:avLst>
              <a:gd name="adj" fmla="val 580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C2B3C8B-4A04-46C4-A8CC-4732F2178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71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rg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Tap to add Master Org Chart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63485"/>
            <a:ext cx="11430000" cy="438467"/>
          </a:xfrm>
          <a:prstGeom prst="homePlate">
            <a:avLst>
              <a:gd name="adj" fmla="val 36966"/>
            </a:avLst>
          </a:prstGeom>
          <a:solidFill>
            <a:schemeClr val="accent4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Click to edit Tier 1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513198"/>
            <a:ext cx="11430000" cy="438467"/>
          </a:xfrm>
          <a:prstGeom prst="homePlate">
            <a:avLst>
              <a:gd name="adj" fmla="val 34793"/>
            </a:avLst>
          </a:prstGeom>
          <a:solidFill>
            <a:schemeClr val="accent4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 dirty="0"/>
              <a:t>Tap to add Tier 2 Header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54977" y="2030243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654977" y="2552873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0" hasCustomPrompt="1"/>
          </p:nvPr>
        </p:nvSpPr>
        <p:spPr>
          <a:xfrm>
            <a:off x="614795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indent="0">
              <a:buNone/>
              <a:defRPr sz="14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headshot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455036" y="2030244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455036" y="2553503"/>
            <a:ext cx="2350008" cy="63030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  <a:p>
            <a:pPr lvl="0"/>
            <a:endParaRPr lang="en-US" dirty="0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4430819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9221968" y="2030244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9221968" y="2552873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6" hasCustomPrompt="1"/>
          </p:nvPr>
        </p:nvSpPr>
        <p:spPr>
          <a:xfrm>
            <a:off x="8197750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1654977" y="4084019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LastName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38" hasCustomPrompt="1"/>
          </p:nvPr>
        </p:nvSpPr>
        <p:spPr>
          <a:xfrm>
            <a:off x="1654977" y="4610226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9" hasCustomPrompt="1"/>
          </p:nvPr>
        </p:nvSpPr>
        <p:spPr>
          <a:xfrm>
            <a:off x="614795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455036" y="4084019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455036" y="4610226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42" hasCustomPrompt="1"/>
          </p:nvPr>
        </p:nvSpPr>
        <p:spPr>
          <a:xfrm>
            <a:off x="4430819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221968" y="4084019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221968" y="4610226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5" hasCustomPrompt="1"/>
          </p:nvPr>
        </p:nvSpPr>
        <p:spPr>
          <a:xfrm>
            <a:off x="8197750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654977" y="5425230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1654977" y="5960963"/>
            <a:ext cx="2350008" cy="630936"/>
          </a:xfrm>
        </p:spPr>
        <p:txBody>
          <a:bodyPr rIns="182880">
            <a:noAutofit/>
          </a:bodyPr>
          <a:lstStyle>
            <a:lvl1pPr marL="0" indent="0"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57" name="Picture Placeholder 8"/>
          <p:cNvSpPr>
            <a:spLocks noGrp="1"/>
          </p:cNvSpPr>
          <p:nvPr>
            <p:ph type="pic" sz="quarter" idx="48" hasCustomPrompt="1"/>
          </p:nvPr>
        </p:nvSpPr>
        <p:spPr>
          <a:xfrm>
            <a:off x="614795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455036" y="5425230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5455036" y="5960963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60" name="Picture Placeholder 8"/>
          <p:cNvSpPr>
            <a:spLocks noGrp="1"/>
          </p:cNvSpPr>
          <p:nvPr>
            <p:ph type="pic" sz="quarter" idx="51" hasCustomPrompt="1"/>
          </p:nvPr>
        </p:nvSpPr>
        <p:spPr>
          <a:xfrm>
            <a:off x="4430819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221968" y="5425230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9221968" y="5960963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 dirty="0"/>
              <a:t>Business Title</a:t>
            </a:r>
          </a:p>
        </p:txBody>
      </p:sp>
      <p:sp>
        <p:nvSpPr>
          <p:cNvPr id="63" name="Picture Placeholder 8"/>
          <p:cNvSpPr>
            <a:spLocks noGrp="1"/>
          </p:cNvSpPr>
          <p:nvPr>
            <p:ph type="pic" sz="quarter" idx="54" hasCustomPrompt="1"/>
          </p:nvPr>
        </p:nvSpPr>
        <p:spPr>
          <a:xfrm>
            <a:off x="8197750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headshot</a:t>
            </a:r>
          </a:p>
          <a:p>
            <a:endParaRPr lang="en-US" dirty="0"/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6A1CC05-C710-4FBC-BA32-8225F7A2965F}"/>
              </a:ext>
            </a:extLst>
          </p:cNvPr>
          <p:cNvSpPr/>
          <p:nvPr userDrawn="1"/>
        </p:nvSpPr>
        <p:spPr>
          <a:xfrm>
            <a:off x="11349039" y="1463485"/>
            <a:ext cx="269476" cy="438467"/>
          </a:xfrm>
          <a:prstGeom prst="chevron">
            <a:avLst>
              <a:gd name="adj" fmla="val 580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ECE0F0E3-64CF-4B92-BDD4-924F4C21BF3B}"/>
              </a:ext>
            </a:extLst>
          </p:cNvPr>
          <p:cNvSpPr/>
          <p:nvPr userDrawn="1"/>
        </p:nvSpPr>
        <p:spPr>
          <a:xfrm>
            <a:off x="11349039" y="3513198"/>
            <a:ext cx="269476" cy="438467"/>
          </a:xfrm>
          <a:prstGeom prst="chevron">
            <a:avLst>
              <a:gd name="adj" fmla="val 580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A743DC2-72EB-4CAA-83A1-0FCD42D216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9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156" y="3647138"/>
            <a:ext cx="4850075" cy="92354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76949" y="0"/>
            <a:ext cx="6115051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26870" cy="3429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038475" y="6135623"/>
            <a:ext cx="2421065" cy="265177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3156" y="4710763"/>
            <a:ext cx="4851749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17DE7A-E661-458D-8DE3-DE14284852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44" y="5230654"/>
            <a:ext cx="2250556" cy="11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038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rgChar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356527"/>
            <a:ext cx="12192000" cy="550147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JPG/PNG of org chart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dirty="0"/>
              <a:t>Tap to add Master Org Chart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A494C-B8BB-46BC-9D74-144517A8F3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787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153D80E-0F93-4F62-9BB7-C8B567170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20" y="2957740"/>
            <a:ext cx="1812760" cy="9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553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0F9B8B-3862-493F-B140-E9306E5FB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9620" y="2957740"/>
            <a:ext cx="1812760" cy="9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628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4A4"/>
                </a:solidFill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67FA74-8E81-4283-AC23-57A04FA8FE5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7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553200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162800" y="1143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553200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752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162800" y="2362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162800" y="29718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162800" y="35814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162800" y="4191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162800" y="4800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553200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162800" y="5410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pic>
        <p:nvPicPr>
          <p:cNvPr id="26" name="Picture 2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387879CF-0CEB-47E1-AAD6-415A709448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6DD681-70AD-42C9-B143-5C6680E8A1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7888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37488" y="1143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7888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37488" y="1752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7888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37488" y="2362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27888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237488" y="29718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27888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37488" y="35814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27888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237488" y="4191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7888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237488" y="4800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27888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237488" y="5410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Color block or insert photo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4A34FFC-FE98-44FC-BC31-1E30C8D24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1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38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Tap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87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255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  <p:sldLayoutId id="2147484360" r:id="rId18"/>
    <p:sldLayoutId id="2147484361" r:id="rId19"/>
    <p:sldLayoutId id="2147484362" r:id="rId20"/>
    <p:sldLayoutId id="2147484363" r:id="rId21"/>
    <p:sldLayoutId id="2147484364" r:id="rId22"/>
    <p:sldLayoutId id="2147484365" r:id="rId23"/>
    <p:sldLayoutId id="2147484366" r:id="rId24"/>
    <p:sldLayoutId id="2147484367" r:id="rId25"/>
    <p:sldLayoutId id="2147484368" r:id="rId26"/>
    <p:sldLayoutId id="2147484369" r:id="rId27"/>
    <p:sldLayoutId id="2147484370" r:id="rId28"/>
    <p:sldLayoutId id="2147484371" r:id="rId29"/>
    <p:sldLayoutId id="2147484374" r:id="rId30"/>
    <p:sldLayoutId id="2147484375" r:id="rId31"/>
    <p:sldLayoutId id="2147484376" r:id="rId32"/>
    <p:sldLayoutId id="2147484377" r:id="rId33"/>
    <p:sldLayoutId id="2147484378" r:id="rId34"/>
    <p:sldLayoutId id="2147484379" r:id="rId35"/>
    <p:sldLayoutId id="2147484380" r:id="rId36"/>
    <p:sldLayoutId id="2147484381" r:id="rId37"/>
    <p:sldLayoutId id="2147484382" r:id="rId38"/>
    <p:sldLayoutId id="2147484383" r:id="rId39"/>
    <p:sldLayoutId id="2147484384" r:id="rId40"/>
    <p:sldLayoutId id="2147484385" r:id="rId41"/>
    <p:sldLayoutId id="2147484386" r:id="rId42"/>
    <p:sldLayoutId id="2147484387" r:id="rId43"/>
    <p:sldLayoutId id="2147484388" r:id="rId44"/>
    <p:sldLayoutId id="2147484389" r:id="rId45"/>
    <p:sldLayoutId id="2147484390" r:id="rId46"/>
    <p:sldLayoutId id="2147484391" r:id="rId47"/>
    <p:sldLayoutId id="2147484392" r:id="rId48"/>
    <p:sldLayoutId id="2147484393" r:id="rId49"/>
    <p:sldLayoutId id="2147484394" r:id="rId50"/>
    <p:sldLayoutId id="2147484395" r:id="rId51"/>
    <p:sldLayoutId id="2147484396" r:id="rId52"/>
    <p:sldLayoutId id="2147484397" r:id="rId53"/>
    <p:sldLayoutId id="2147484398" r:id="rId54"/>
    <p:sldLayoutId id="2147484399" r:id="rId55"/>
    <p:sldLayoutId id="2147484400" r:id="rId56"/>
    <p:sldLayoutId id="2147484401" r:id="rId57"/>
    <p:sldLayoutId id="2147484402" r:id="rId58"/>
    <p:sldLayoutId id="2147484410" r:id="rId59"/>
    <p:sldLayoutId id="2147484411" r:id="rId60"/>
    <p:sldLayoutId id="2147484412" r:id="rId61"/>
    <p:sldLayoutId id="2147484413" r:id="rId62"/>
    <p:sldLayoutId id="2147484414" r:id="rId63"/>
    <p:sldLayoutId id="2147484416" r:id="rId64"/>
    <p:sldLayoutId id="2147484417" r:id="rId65"/>
    <p:sldLayoutId id="2147484418" r:id="rId66"/>
    <p:sldLayoutId id="2147484419" r:id="rId67"/>
    <p:sldLayoutId id="2147484427" r:id="rId68"/>
    <p:sldLayoutId id="2147484428" r:id="rId69"/>
    <p:sldLayoutId id="2147484429" r:id="rId70"/>
    <p:sldLayoutId id="2147484341" r:id="rId71"/>
    <p:sldLayoutId id="2147484342" r:id="rId72"/>
    <p:sldLayoutId id="2147484430" r:id="rId7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54A4"/>
          </a:solidFill>
          <a:latin typeface="+mj-lt"/>
          <a:ea typeface="+mj-ea"/>
          <a:cs typeface="+mj-cs"/>
        </a:defRPr>
      </a:lvl1pPr>
    </p:titleStyle>
    <p:bodyStyle>
      <a:lvl1pPr marL="233357" indent="-233357" algn="l" defTabSz="914354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2400" kern="1200">
          <a:solidFill>
            <a:sysClr val="windowText" lastClr="000000"/>
          </a:solidFill>
          <a:latin typeface="+mj-lt"/>
          <a:ea typeface="+mn-ea"/>
          <a:cs typeface="+mn-cs"/>
        </a:defRPr>
      </a:lvl1pPr>
      <a:lvl2pPr marL="640064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ysClr val="windowText" lastClr="000000"/>
          </a:solidFill>
          <a:latin typeface="+mj-lt"/>
          <a:ea typeface="+mn-ea"/>
          <a:cs typeface="+mn-cs"/>
        </a:defRPr>
      </a:lvl2pPr>
      <a:lvl3pPr marL="1142942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ysClr val="windowText" lastClr="000000"/>
          </a:solidFill>
          <a:latin typeface="+mj-lt"/>
          <a:ea typeface="+mn-ea"/>
          <a:cs typeface="+mn-cs"/>
        </a:defRPr>
      </a:lvl3pPr>
      <a:lvl4pPr marL="1600120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ysClr val="windowText" lastClr="000000"/>
          </a:solidFill>
          <a:latin typeface="+mj-lt"/>
          <a:ea typeface="+mn-ea"/>
          <a:cs typeface="+mn-cs"/>
        </a:defRPr>
      </a:lvl4pPr>
      <a:lvl5pPr marL="2057298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ysClr val="windowText" lastClr="000000"/>
          </a:solidFill>
          <a:latin typeface="+mj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240">
          <p15:clr>
            <a:srgbClr val="F26B43"/>
          </p15:clr>
        </p15:guide>
        <p15:guide id="5" orient="horz" pos="39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Nevada Transportation Conference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849624" y="5700618"/>
            <a:ext cx="3894137" cy="173355"/>
          </a:xfrm>
        </p:spPr>
        <p:txBody>
          <a:bodyPr/>
          <a:lstStyle/>
          <a:p>
            <a:r>
              <a:rPr lang="en-US" dirty="0"/>
              <a:t>May 14, 2025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609600" y="4684695"/>
            <a:ext cx="7668768" cy="301752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r>
              <a:rPr lang="en-US" dirty="0"/>
              <a:t>I-80 East Vista to USA Parkway Widening Project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C33CBE0-BCA4-65BC-DDB2-FCDDB49705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0B6C21-E8CC-4A5C-9AE2-E3182DC1D8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14943-5464-024C-1DE5-C071CCA14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3661" y="281355"/>
            <a:ext cx="4373196" cy="43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93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EC7AC3-B8D4-1770-C07F-8989418C527F}"/>
              </a:ext>
            </a:extLst>
          </p:cNvPr>
          <p:cNvSpPr txBox="1"/>
          <p:nvPr/>
        </p:nvSpPr>
        <p:spPr>
          <a:xfrm>
            <a:off x="4613868" y="2049864"/>
            <a:ext cx="2964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8A763F-9256-1C31-EF77-830E180D24A1}"/>
              </a:ext>
            </a:extLst>
          </p:cNvPr>
          <p:cNvSpPr txBox="1"/>
          <p:nvPr/>
        </p:nvSpPr>
        <p:spPr>
          <a:xfrm>
            <a:off x="2660342" y="4225771"/>
            <a:ext cx="687131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I80eastnv.com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Chris Kuhn – NDOT Project Manager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ckuhn@dot.nv.gov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(775) 888-7728</a:t>
            </a:r>
          </a:p>
        </p:txBody>
      </p:sp>
    </p:spTree>
    <p:extLst>
      <p:ext uri="{BB962C8B-B14F-4D97-AF65-F5344CB8AC3E}">
        <p14:creationId xmlns:p14="http://schemas.microsoft.com/office/powerpoint/2010/main" val="3929881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87F9C-CA07-4C2E-EB14-0AD3E765A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1137" y="5867131"/>
            <a:ext cx="914400" cy="9144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5E89B76-4DCA-83D6-16FB-FFCCE87D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Area</a:t>
            </a:r>
          </a:p>
        </p:txBody>
      </p:sp>
      <p:pic>
        <p:nvPicPr>
          <p:cNvPr id="3" name="Picture 2" descr="A map of a road&#10;&#10;Description automatically generated">
            <a:extLst>
              <a:ext uri="{FF2B5EF4-FFF2-40B4-BE49-F238E27FC236}">
                <a16:creationId xmlns:a16="http://schemas.microsoft.com/office/drawing/2014/main" id="{F6D09301-9795-8895-4051-A66228D675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10892" r="3241" b="7349"/>
          <a:stretch/>
        </p:blipFill>
        <p:spPr>
          <a:xfrm>
            <a:off x="609600" y="2674877"/>
            <a:ext cx="8608820" cy="376541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9A40A5-B1BE-E96A-3FCB-E8232604BC9D}"/>
              </a:ext>
            </a:extLst>
          </p:cNvPr>
          <p:cNvSpPr txBox="1">
            <a:spLocks/>
          </p:cNvSpPr>
          <p:nvPr/>
        </p:nvSpPr>
        <p:spPr>
          <a:xfrm>
            <a:off x="609600" y="987560"/>
            <a:ext cx="10972800" cy="231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 baseline="0">
                <a:solidFill>
                  <a:srgbClr val="009999"/>
                </a:solidFill>
                <a:latin typeface="+mn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Interstate 80 (I-80): Vista Boulevard to USA Parkway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5B6CDE-E7B8-F4F9-1129-E8CCDEA6D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759" y="1452880"/>
            <a:ext cx="2353821" cy="4871720"/>
          </a:xfrm>
        </p:spPr>
        <p:txBody>
          <a:bodyPr/>
          <a:lstStyle/>
          <a:p>
            <a:r>
              <a:rPr lang="en-US" dirty="0"/>
              <a:t>Interchanges:</a:t>
            </a:r>
          </a:p>
          <a:p>
            <a:pPr lvl="1"/>
            <a:r>
              <a:rPr lang="en-US" dirty="0"/>
              <a:t>Mustang</a:t>
            </a:r>
          </a:p>
          <a:p>
            <a:pPr lvl="1"/>
            <a:r>
              <a:rPr lang="en-US" dirty="0"/>
              <a:t>Patrick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F6907DE-89F1-F0BA-6396-76878A14FD46}"/>
              </a:ext>
            </a:extLst>
          </p:cNvPr>
          <p:cNvSpPr txBox="1">
            <a:spLocks/>
          </p:cNvSpPr>
          <p:nvPr/>
        </p:nvSpPr>
        <p:spPr>
          <a:xfrm>
            <a:off x="2650810" y="1452611"/>
            <a:ext cx="4495979" cy="48717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0">
              <a:buNone/>
            </a:pPr>
            <a:endParaRPr lang="en-US" dirty="0"/>
          </a:p>
          <a:p>
            <a:pPr lvl="1"/>
            <a:r>
              <a:rPr lang="en-US" dirty="0"/>
              <a:t>Lockwood including UPRR bridge</a:t>
            </a:r>
          </a:p>
          <a:p>
            <a:pPr lvl="1"/>
            <a:r>
              <a:rPr lang="en-US" dirty="0"/>
              <a:t>USA Parkway</a:t>
            </a:r>
          </a:p>
          <a:p>
            <a:pPr marL="457189" lvl="1" indent="0">
              <a:buNone/>
            </a:pP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EEECA18-C4DC-FC05-853C-9251D691D5AF}"/>
              </a:ext>
            </a:extLst>
          </p:cNvPr>
          <p:cNvSpPr txBox="1">
            <a:spLocks/>
          </p:cNvSpPr>
          <p:nvPr/>
        </p:nvSpPr>
        <p:spPr>
          <a:xfrm>
            <a:off x="7076262" y="1452611"/>
            <a:ext cx="4495979" cy="48717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0">
              <a:buNone/>
            </a:pPr>
            <a:endParaRPr lang="en-US" dirty="0"/>
          </a:p>
          <a:p>
            <a:pPr lvl="1"/>
            <a:r>
              <a:rPr lang="en-US" dirty="0"/>
              <a:t>Vista Blvd.</a:t>
            </a:r>
          </a:p>
          <a:p>
            <a:pPr marL="457189" lvl="1" indent="0">
              <a:buNone/>
            </a:pPr>
            <a:endParaRPr lang="en-US" dirty="0"/>
          </a:p>
          <a:p>
            <a:pPr marL="457189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35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71DD4C-1EBA-AD7D-58BD-7C18ACD77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0" indent="-1828800"/>
            <a:r>
              <a:rPr lang="en-US" dirty="0"/>
              <a:t>Critical Project Elements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BB9CB-0AE4-8BF5-A577-9D465A88E5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116" y="1704028"/>
            <a:ext cx="8326126" cy="2214829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Widening inside shoulders to 10’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Widening outside shoulders to 12’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Constructing median barrier rail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Upgrading guard rail to concrete barrier rail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Wrong way driver detection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A06474-0A4A-605B-5049-821F82FBBD77}"/>
              </a:ext>
            </a:extLst>
          </p:cNvPr>
          <p:cNvSpPr txBox="1">
            <a:spLocks/>
          </p:cNvSpPr>
          <p:nvPr/>
        </p:nvSpPr>
        <p:spPr>
          <a:xfrm>
            <a:off x="609600" y="1079305"/>
            <a:ext cx="10972800" cy="320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 baseline="0">
                <a:solidFill>
                  <a:srgbClr val="009999"/>
                </a:solidFill>
                <a:latin typeface="+mn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Safety Elements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221D4-8F66-F156-1952-2AB321972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1137" y="5867131"/>
            <a:ext cx="914400" cy="9144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C8AAC7-DC2A-B5F1-C650-28F50FCEAA3D}"/>
              </a:ext>
            </a:extLst>
          </p:cNvPr>
          <p:cNvSpPr txBox="1">
            <a:spLocks/>
          </p:cNvSpPr>
          <p:nvPr/>
        </p:nvSpPr>
        <p:spPr>
          <a:xfrm>
            <a:off x="509116" y="4643172"/>
            <a:ext cx="8326126" cy="86332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 sz="2400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Additional lane in each direction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Interchange improvements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08C5450-4F11-4F3C-237A-B38211EDBD74}"/>
              </a:ext>
            </a:extLst>
          </p:cNvPr>
          <p:cNvSpPr txBox="1">
            <a:spLocks/>
          </p:cNvSpPr>
          <p:nvPr/>
        </p:nvSpPr>
        <p:spPr>
          <a:xfrm>
            <a:off x="609600" y="4018448"/>
            <a:ext cx="10972800" cy="320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kern="1200" baseline="0">
                <a:solidFill>
                  <a:srgbClr val="009999"/>
                </a:solidFill>
                <a:latin typeface="+mn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Traffic Elements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63E47-C973-4B0E-B1F7-DBDD164D8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034" y="2946592"/>
            <a:ext cx="2447998" cy="276533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71F67CA-7106-3CCA-B3B1-5C0B76DE9B8D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510927"/>
          <a:ext cx="582603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962">
                  <a:extLst>
                    <a:ext uri="{9D8B030D-6E8A-4147-A177-3AD203B41FA5}">
                      <a16:colId xmlns:a16="http://schemas.microsoft.com/office/drawing/2014/main" val="2362309011"/>
                    </a:ext>
                  </a:extLst>
                </a:gridCol>
                <a:gridCol w="760288">
                  <a:extLst>
                    <a:ext uri="{9D8B030D-6E8A-4147-A177-3AD203B41FA5}">
                      <a16:colId xmlns:a16="http://schemas.microsoft.com/office/drawing/2014/main" val="3440919605"/>
                    </a:ext>
                  </a:extLst>
                </a:gridCol>
                <a:gridCol w="554355">
                  <a:extLst>
                    <a:ext uri="{9D8B030D-6E8A-4147-A177-3AD203B41FA5}">
                      <a16:colId xmlns:a16="http://schemas.microsoft.com/office/drawing/2014/main" val="3076602521"/>
                    </a:ext>
                  </a:extLst>
                </a:gridCol>
                <a:gridCol w="825543">
                  <a:extLst>
                    <a:ext uri="{9D8B030D-6E8A-4147-A177-3AD203B41FA5}">
                      <a16:colId xmlns:a16="http://schemas.microsoft.com/office/drawing/2014/main" val="2611633200"/>
                    </a:ext>
                  </a:extLst>
                </a:gridCol>
                <a:gridCol w="787949">
                  <a:extLst>
                    <a:ext uri="{9D8B030D-6E8A-4147-A177-3AD203B41FA5}">
                      <a16:colId xmlns:a16="http://schemas.microsoft.com/office/drawing/2014/main" val="496028851"/>
                    </a:ext>
                  </a:extLst>
                </a:gridCol>
                <a:gridCol w="565722">
                  <a:extLst>
                    <a:ext uri="{9D8B030D-6E8A-4147-A177-3AD203B41FA5}">
                      <a16:colId xmlns:a16="http://schemas.microsoft.com/office/drawing/2014/main" val="1850767488"/>
                    </a:ext>
                  </a:extLst>
                </a:gridCol>
                <a:gridCol w="829214">
                  <a:extLst>
                    <a:ext uri="{9D8B030D-6E8A-4147-A177-3AD203B41FA5}">
                      <a16:colId xmlns:a16="http://schemas.microsoft.com/office/drawing/2014/main" val="644329283"/>
                    </a:ext>
                  </a:extLst>
                </a:gridCol>
              </a:tblGrid>
              <a:tr h="229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Statewide Crash Rate Comparison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 Crashes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Injury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Injury (Type 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Fatalities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0192772"/>
                  </a:ext>
                </a:extLst>
              </a:tr>
              <a:tr h="229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Vista to 0.95 miles east of Mustang (Urban)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7431500"/>
                  </a:ext>
                </a:extLst>
              </a:tr>
              <a:tr h="229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0.95 mile east of Mustang to USA Pkwy (Rural)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887364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21893-57E4-52CE-88E4-4F9C3D0B8617}"/>
              </a:ext>
            </a:extLst>
          </p:cNvPr>
          <p:cNvSpPr txBox="1"/>
          <p:nvPr/>
        </p:nvSpPr>
        <p:spPr>
          <a:xfrm>
            <a:off x="6095999" y="2248287"/>
            <a:ext cx="582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1200" b="1" dirty="0">
                <a:sym typeface="Wingdings 2" panose="05020102010507070707" pitchFamily="18" charset="2"/>
              </a:rPr>
              <a:t>-</a:t>
            </a:r>
            <a:r>
              <a:rPr lang="en-US" sz="1200" b="1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sz="1200" dirty="0">
                <a:sym typeface="Wingdings 2" panose="05020102010507070707" pitchFamily="18" charset="2"/>
              </a:rPr>
              <a:t>Corridor exceeds statewide crash rate</a:t>
            </a:r>
          </a:p>
          <a:p>
            <a:pPr marR="0" lvl="0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err="1">
                <a:sym typeface="Wingdings 2" panose="05020102010507070707" pitchFamily="18" charset="2"/>
              </a:rPr>
              <a:t>PDO</a:t>
            </a:r>
            <a:r>
              <a:rPr lang="en-US" sz="1200" dirty="0">
                <a:sym typeface="Wingdings 2" panose="05020102010507070707" pitchFamily="18" charset="2"/>
              </a:rPr>
              <a:t> – Property Damage Only</a:t>
            </a:r>
          </a:p>
          <a:p>
            <a:pPr marR="0" lvl="0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>
                <a:sym typeface="Wingdings 2" panose="05020102010507070707" pitchFamily="18" charset="2"/>
              </a:rPr>
              <a:t>Injury (Type A) refers to incapacitating injuries with potential lifelong injuries</a:t>
            </a:r>
            <a:endParaRPr lang="en-US" sz="120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BEC11B2-D9DA-4514-F763-AD5214FFF194}"/>
              </a:ext>
            </a:extLst>
          </p:cNvPr>
          <p:cNvSpPr txBox="1">
            <a:spLocks/>
          </p:cNvSpPr>
          <p:nvPr/>
        </p:nvSpPr>
        <p:spPr>
          <a:xfrm>
            <a:off x="5613818" y="3594494"/>
            <a:ext cx="3711642" cy="207496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rgbClr val="009999"/>
              </a:gs>
            </a:gsLst>
            <a:lin ang="5400000" scaled="1"/>
            <a:tileRect/>
          </a:gradFill>
          <a:effectLst>
            <a:innerShdw blurRad="63500" dist="50800" dir="2700000">
              <a:prstClr val="black">
                <a:alpha val="25000"/>
              </a:prstClr>
            </a:innerShdw>
          </a:effectLst>
        </p:spPr>
        <p:txBody>
          <a:bodyPr vert="horz" lIns="0" tIns="0" rIns="0" bIns="0" rtlCol="0">
            <a:normAutofit/>
          </a:bodyPr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 sz="2400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tx1"/>
                </a:solidFill>
                <a:cs typeface="Helvetica Neue Light"/>
              </a:rPr>
              <a:t>2050 Forecasted Volumes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>
                <a:solidFill>
                  <a:schemeClr val="tx1"/>
                </a:solidFill>
                <a:cs typeface="Helvetica Neue Light"/>
              </a:rPr>
              <a:t>Westbound </a:t>
            </a:r>
          </a:p>
          <a:p>
            <a:pPr marL="0" lvl="2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cs typeface="Helvetica Neue Light"/>
              </a:rPr>
              <a:t>3,580 vehicle per hour (PM peak period) </a:t>
            </a:r>
          </a:p>
          <a:p>
            <a:pPr marL="0" lvl="2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>
                <a:solidFill>
                  <a:schemeClr val="tx1"/>
                </a:solidFill>
                <a:cs typeface="Helvetica Neue Light"/>
              </a:rPr>
              <a:t>Eastbound</a:t>
            </a:r>
            <a:r>
              <a:rPr lang="en-US" dirty="0">
                <a:solidFill>
                  <a:schemeClr val="tx1"/>
                </a:solidFill>
                <a:cs typeface="Helvetica Neue Light"/>
              </a:rPr>
              <a:t> </a:t>
            </a:r>
          </a:p>
          <a:p>
            <a:pPr marL="0" lvl="2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cs typeface="Helvetica Neue Light"/>
              </a:rPr>
              <a:t>3,059 vehicles per hour (PM peak period)</a:t>
            </a:r>
          </a:p>
        </p:txBody>
      </p:sp>
    </p:spTree>
    <p:extLst>
      <p:ext uri="{BB962C8B-B14F-4D97-AF65-F5344CB8AC3E}">
        <p14:creationId xmlns:p14="http://schemas.microsoft.com/office/powerpoint/2010/main" val="2532612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5E89B76-4DCA-83D6-16FB-FFCCE87D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Development and Project Area Constraints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0EA56B-4FBD-0DCE-FDBA-1BB396D58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904719"/>
            <a:ext cx="11197213" cy="153051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Mountainous terrain elements</a:t>
            </a:r>
          </a:p>
          <a:p>
            <a:r>
              <a:rPr lang="en-US" dirty="0">
                <a:latin typeface="+mj-lt"/>
              </a:rPr>
              <a:t>Truckee River, UPRR, and Areas of Environmental Concern</a:t>
            </a:r>
          </a:p>
          <a:p>
            <a:r>
              <a:rPr lang="en-US" dirty="0"/>
              <a:t>Temporary and permanent water quality improvements</a:t>
            </a:r>
            <a:endParaRPr lang="en-US" dirty="0">
              <a:latin typeface="+mj-lt"/>
            </a:endParaRPr>
          </a:p>
        </p:txBody>
      </p:sp>
      <p:pic>
        <p:nvPicPr>
          <p:cNvPr id="3" name="Picture 2" descr="A map of a river&#10;&#10;Description automatically generated">
            <a:extLst>
              <a:ext uri="{FF2B5EF4-FFF2-40B4-BE49-F238E27FC236}">
                <a16:creationId xmlns:a16="http://schemas.microsoft.com/office/drawing/2014/main" id="{7CB00083-EC01-0EEF-32AD-837F46756C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16264" r="2944" b="23517"/>
          <a:stretch/>
        </p:blipFill>
        <p:spPr>
          <a:xfrm>
            <a:off x="312045" y="2524681"/>
            <a:ext cx="10226660" cy="4232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6C2EFF8-6E93-333F-C414-4C8975564CAE}"/>
              </a:ext>
            </a:extLst>
          </p:cNvPr>
          <p:cNvSpPr/>
          <p:nvPr/>
        </p:nvSpPr>
        <p:spPr>
          <a:xfrm>
            <a:off x="312045" y="6315241"/>
            <a:ext cx="1637882" cy="331595"/>
          </a:xfrm>
          <a:prstGeom prst="wedgeRoundRectCallout">
            <a:avLst>
              <a:gd name="adj1" fmla="val 38676"/>
              <a:gd name="adj2" fmla="val -127297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Truckee River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EBCF0AF-7EBD-A092-651B-A217C80C1CE1}"/>
              </a:ext>
            </a:extLst>
          </p:cNvPr>
          <p:cNvSpPr/>
          <p:nvPr/>
        </p:nvSpPr>
        <p:spPr>
          <a:xfrm>
            <a:off x="4401764" y="6336172"/>
            <a:ext cx="773683" cy="331595"/>
          </a:xfrm>
          <a:prstGeom prst="wedgeRoundRectCallout">
            <a:avLst>
              <a:gd name="adj1" fmla="val -92351"/>
              <a:gd name="adj2" fmla="val -157600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UPRR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D9F782-DF4F-AB22-57D2-DFCFD7F5BDE1}"/>
              </a:ext>
            </a:extLst>
          </p:cNvPr>
          <p:cNvSpPr/>
          <p:nvPr/>
        </p:nvSpPr>
        <p:spPr>
          <a:xfrm>
            <a:off x="6853522" y="5485417"/>
            <a:ext cx="1708219" cy="713433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Multiple Environmental Avoidance Areas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9B9EE7-9B03-D32B-260D-1B7BCAE81551}"/>
              </a:ext>
            </a:extLst>
          </p:cNvPr>
          <p:cNvSpPr/>
          <p:nvPr/>
        </p:nvSpPr>
        <p:spPr>
          <a:xfrm>
            <a:off x="1949927" y="5561717"/>
            <a:ext cx="1310120" cy="41905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Mountainous</a:t>
            </a:r>
          </a:p>
          <a:p>
            <a:pPr algn="ctr"/>
            <a:r>
              <a:rPr lang="en-US" sz="1400" dirty="0"/>
              <a:t>Terrain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86F90F-C111-0BA5-74D9-4C8F1A584FAA}"/>
              </a:ext>
            </a:extLst>
          </p:cNvPr>
          <p:cNvSpPr/>
          <p:nvPr/>
        </p:nvSpPr>
        <p:spPr>
          <a:xfrm>
            <a:off x="4788605" y="3616982"/>
            <a:ext cx="1310120" cy="41905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Mountainous</a:t>
            </a:r>
          </a:p>
          <a:p>
            <a:pPr algn="ctr"/>
            <a:r>
              <a:rPr lang="en-US" sz="1400" dirty="0"/>
              <a:t>Terrain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E35EC0-81CC-3788-3D6B-3720F7735856}"/>
              </a:ext>
            </a:extLst>
          </p:cNvPr>
          <p:cNvSpPr/>
          <p:nvPr/>
        </p:nvSpPr>
        <p:spPr>
          <a:xfrm>
            <a:off x="6865249" y="4673180"/>
            <a:ext cx="1708219" cy="713433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Temporary and Permanent Water Quality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C807021-C43F-4C88-4228-2E805CA410A7}"/>
              </a:ext>
            </a:extLst>
          </p:cNvPr>
          <p:cNvSpPr/>
          <p:nvPr/>
        </p:nvSpPr>
        <p:spPr>
          <a:xfrm>
            <a:off x="8186626" y="3917420"/>
            <a:ext cx="978016" cy="419050"/>
          </a:xfrm>
          <a:prstGeom prst="wedgeRoundRectCallout">
            <a:avLst>
              <a:gd name="adj1" fmla="val -71415"/>
              <a:gd name="adj2" fmla="val -210143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Cooling Ponds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FC4844-AD04-148F-AF16-50563E53D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2412" y="49294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07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879D72D-B6C4-8A10-E598-7F1AC78061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8071" b="807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21A97D1-AB2D-32D9-53DA-F462A31D28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730" b="1273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78ED072-DE1C-2AED-522E-A284AAB75A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8071" b="807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4877D86-6521-8A96-CE69-E2D9607803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4227" b="24227"/>
          <a:stretch/>
        </p:blipFill>
        <p:spPr/>
      </p:pic>
    </p:spTree>
    <p:extLst>
      <p:ext uri="{BB962C8B-B14F-4D97-AF65-F5344CB8AC3E}">
        <p14:creationId xmlns:p14="http://schemas.microsoft.com/office/powerpoint/2010/main" val="914884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BB9CB-0AE4-8BF5-A577-9D465A88E5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308442"/>
            <a:ext cx="5486400" cy="487375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None/>
            </a:pPr>
            <a:r>
              <a:rPr lang="en-US" sz="2800" b="1" dirty="0">
                <a:solidFill>
                  <a:srgbClr val="009999"/>
                </a:solidFill>
                <a:latin typeface="+mj-lt"/>
                <a:cs typeface="Helvetica Neue Light"/>
              </a:rPr>
              <a:t>Roadway Section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Travel lanes – Three lanes, 12 feet each direction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b="0" dirty="0">
                <a:solidFill>
                  <a:schemeClr val="tx1"/>
                </a:solidFill>
                <a:latin typeface="+mj-lt"/>
                <a:cs typeface="Helvetica Neue Light"/>
              </a:rPr>
              <a:t>Inside shoulder – 10 feet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b="0" dirty="0">
                <a:solidFill>
                  <a:schemeClr val="tx1"/>
                </a:solidFill>
                <a:latin typeface="+mj-lt"/>
                <a:cs typeface="Helvetica Neue Light"/>
              </a:rPr>
              <a:t>Outside shoulder – 12 feet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300" b="0" dirty="0">
              <a:solidFill>
                <a:schemeClr val="tx1"/>
              </a:solidFill>
              <a:latin typeface="+mj-lt"/>
              <a:cs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None/>
            </a:pPr>
            <a:r>
              <a:rPr lang="en-US" sz="2800" b="1" dirty="0">
                <a:solidFill>
                  <a:srgbClr val="009999"/>
                </a:solidFill>
                <a:latin typeface="+mj-lt"/>
                <a:cs typeface="Helvetica Neue Light"/>
              </a:rPr>
              <a:t>Roadway Elevation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Match existing roadway elevations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Raise or lower roadway elevations to minimize impacts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71DD4C-1EBA-AD7D-58BD-7C18ACD7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81000"/>
            <a:ext cx="6096000" cy="838200"/>
          </a:xfrm>
        </p:spPr>
        <p:txBody>
          <a:bodyPr/>
          <a:lstStyle/>
          <a:p>
            <a:r>
              <a:rPr lang="en-US" dirty="0"/>
              <a:t>Proposed Build Alternative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319CB34-CB17-D266-DC17-EC10B2F6D8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491E6-7664-592C-3B41-D0D24A3DB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1137" y="5867131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0560DA-2899-6249-365C-52D7798AB939}"/>
              </a:ext>
            </a:extLst>
          </p:cNvPr>
          <p:cNvSpPr txBox="1"/>
          <p:nvPr/>
        </p:nvSpPr>
        <p:spPr>
          <a:xfrm>
            <a:off x="5524500" y="6185831"/>
            <a:ext cx="428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Alternatives are preliminary and subject to change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7DAA70-B49D-CD2C-D8A1-ACE30F57DD00}"/>
              </a:ext>
            </a:extLst>
          </p:cNvPr>
          <p:cNvGrpSpPr/>
          <p:nvPr/>
        </p:nvGrpSpPr>
        <p:grpSpPr>
          <a:xfrm>
            <a:off x="150725" y="1805259"/>
            <a:ext cx="5212080" cy="3657600"/>
            <a:chOff x="774148" y="156764"/>
            <a:chExt cx="4541608" cy="3200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ACCCCE-8E80-86AE-8371-42D02D87E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48" y="156764"/>
              <a:ext cx="4541608" cy="3200400"/>
            </a:xfrm>
            <a:prstGeom prst="rect">
              <a:avLst/>
            </a:prstGeom>
          </p:spPr>
        </p:pic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EAC6614E-C32A-91FB-E270-D443D57DE3A2}"/>
                </a:ext>
              </a:extLst>
            </p:cNvPr>
            <p:cNvSpPr/>
            <p:nvPr/>
          </p:nvSpPr>
          <p:spPr>
            <a:xfrm>
              <a:off x="2242341" y="1133108"/>
              <a:ext cx="1034982" cy="270454"/>
            </a:xfrm>
            <a:prstGeom prst="wedgeRoundRectCallout">
              <a:avLst>
                <a:gd name="adj1" fmla="val -79086"/>
                <a:gd name="adj2" fmla="val 190186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Existing Slope</a:t>
              </a:r>
            </a:p>
          </p:txBody>
        </p:sp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34F9D42D-95D9-363A-9EC2-9C23D7CB2E98}"/>
                </a:ext>
              </a:extLst>
            </p:cNvPr>
            <p:cNvSpPr/>
            <p:nvPr/>
          </p:nvSpPr>
          <p:spPr>
            <a:xfrm>
              <a:off x="1540588" y="539004"/>
              <a:ext cx="1168285" cy="270453"/>
            </a:xfrm>
            <a:prstGeom prst="wedgeRoundRectCallout">
              <a:avLst>
                <a:gd name="adj1" fmla="val -93179"/>
                <a:gd name="adj2" fmla="val 24502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Proposed Slope</a:t>
              </a:r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A366857-BDEA-60B7-DD1A-CDFEA2361BF6}"/>
                </a:ext>
              </a:extLst>
            </p:cNvPr>
            <p:cNvSpPr/>
            <p:nvPr/>
          </p:nvSpPr>
          <p:spPr>
            <a:xfrm>
              <a:off x="3547785" y="1826424"/>
              <a:ext cx="1034982" cy="461631"/>
            </a:xfrm>
            <a:prstGeom prst="wedgeRoundRectCallout">
              <a:avLst>
                <a:gd name="adj1" fmla="val -70348"/>
                <a:gd name="adj2" fmla="val 114805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Proposed Retaining Wall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661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87F9C-CA07-4C2E-EB14-0AD3E765A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352" y="4944103"/>
            <a:ext cx="914400" cy="9144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5E89B76-4DCA-83D6-16FB-FFCCE87D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Construction Elements and Risks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3338C-ED1F-60B4-AEA0-649E6D260B52}"/>
              </a:ext>
            </a:extLst>
          </p:cNvPr>
          <p:cNvSpPr txBox="1">
            <a:spLocks/>
          </p:cNvSpPr>
          <p:nvPr/>
        </p:nvSpPr>
        <p:spPr>
          <a:xfrm>
            <a:off x="609600" y="921667"/>
            <a:ext cx="9875937" cy="540266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0" i="0" u="none" strike="noStrike" baseline="0" dirty="0">
                <a:solidFill>
                  <a:schemeClr val="tx1"/>
                </a:solidFill>
                <a:latin typeface="+mn-lt"/>
              </a:rPr>
              <a:t>Substantial slope cuts and walls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+mn-lt"/>
              </a:rPr>
              <a:t>More complex walls – soil nail/rock anchors on north side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Also occurs west of Patrick</a:t>
            </a:r>
            <a:endParaRPr lang="en-US" sz="18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Center median wall for a majority of the corridor</a:t>
            </a:r>
          </a:p>
          <a:p>
            <a:pPr lvl="1">
              <a:lnSpc>
                <a:spcPct val="100000"/>
              </a:lnSpc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+mn-lt"/>
              </a:rPr>
              <a:t>Potential construction impacts and additional costs due to proximity to existing/future lanes based on phasing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Drainage</a:t>
            </a:r>
          </a:p>
          <a:p>
            <a:pPr lvl="1">
              <a:lnSpc>
                <a:spcPct val="100000"/>
              </a:lnSpc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+mn-lt"/>
              </a:rPr>
              <a:t>Cross roadway connectivity – phasing challenges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Water quality facilities</a:t>
            </a:r>
            <a:endParaRPr lang="en-US" sz="18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Maintenance of Traffic</a:t>
            </a:r>
          </a:p>
          <a:p>
            <a:pPr lvl="1">
              <a:lnSpc>
                <a:spcPct val="100000"/>
              </a:lnSpc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+mn-lt"/>
              </a:rPr>
              <a:t>Increasing traffic volumes</a:t>
            </a:r>
          </a:p>
          <a:p>
            <a:pPr>
              <a:lnSpc>
                <a:spcPct val="100000"/>
              </a:lnSpc>
            </a:pPr>
            <a:endParaRPr lang="en-US" sz="20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+mn-l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8881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67322-18AD-D38A-F041-84BC22EA2B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219200"/>
            <a:ext cx="5486400" cy="4873752"/>
          </a:xfrm>
        </p:spPr>
        <p:txBody>
          <a:bodyPr>
            <a:normAutofit/>
          </a:bodyPr>
          <a:lstStyle/>
          <a:p>
            <a:r>
              <a:rPr lang="en-US" dirty="0"/>
              <a:t>NEPA completion anticipated summer 2025</a:t>
            </a:r>
          </a:p>
          <a:p>
            <a:r>
              <a:rPr lang="en-US" dirty="0"/>
              <a:t>NDOT awarded $275 million INFRA grant for project</a:t>
            </a:r>
          </a:p>
          <a:p>
            <a:pPr lvl="1"/>
            <a:r>
              <a:rPr lang="en-US" dirty="0"/>
              <a:t>$25M pre-construction activities</a:t>
            </a:r>
          </a:p>
          <a:p>
            <a:pPr lvl="1"/>
            <a:r>
              <a:rPr lang="en-US" dirty="0"/>
              <a:t>$250M construction activities</a:t>
            </a:r>
          </a:p>
          <a:p>
            <a:r>
              <a:rPr lang="en-US" dirty="0"/>
              <a:t>Project development</a:t>
            </a:r>
          </a:p>
          <a:p>
            <a:pPr lvl="1"/>
            <a:r>
              <a:rPr lang="en-US" dirty="0"/>
              <a:t>Program manager procurement</a:t>
            </a:r>
          </a:p>
          <a:p>
            <a:pPr lvl="1"/>
            <a:r>
              <a:rPr lang="en-US" dirty="0"/>
              <a:t>Interim Geotechnical investigation</a:t>
            </a:r>
          </a:p>
          <a:p>
            <a:pPr lvl="1"/>
            <a:r>
              <a:rPr lang="en-US" dirty="0"/>
              <a:t>Progressive Design Build (PDB)</a:t>
            </a:r>
          </a:p>
          <a:p>
            <a:pPr marL="457189" lvl="1" indent="0">
              <a:buNone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B03C55-E92D-C039-483B-B62253C16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81000"/>
            <a:ext cx="5486400" cy="838200"/>
          </a:xfrm>
        </p:spPr>
        <p:txBody>
          <a:bodyPr anchor="t">
            <a:normAutofit/>
          </a:bodyPr>
          <a:lstStyle/>
          <a:p>
            <a:r>
              <a:rPr lang="en-US" dirty="0"/>
              <a:t>Project Status</a:t>
            </a:r>
          </a:p>
        </p:txBody>
      </p:sp>
      <p:pic>
        <p:nvPicPr>
          <p:cNvPr id="18" name="Picture Placeholder 17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90E0EC87-5B9F-FA20-77D3-80EE65A46C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" r="-1" b="-1"/>
          <a:stretch/>
        </p:blipFill>
        <p:spPr>
          <a:xfrm>
            <a:off x="20" y="10"/>
            <a:ext cx="5524480" cy="3407654"/>
          </a:xfrm>
          <a:noFill/>
        </p:spPr>
      </p:pic>
      <p:pic>
        <p:nvPicPr>
          <p:cNvPr id="20" name="Picture Placeholder 19" descr="A picture containing grass, outdoor, sky, field">
            <a:extLst>
              <a:ext uri="{FF2B5EF4-FFF2-40B4-BE49-F238E27FC236}">
                <a16:creationId xmlns:a16="http://schemas.microsoft.com/office/drawing/2014/main" id="{B383F588-6BED-3331-9F3C-1930DC4084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r="-1" b="-1"/>
          <a:stretch/>
        </p:blipFill>
        <p:spPr>
          <a:xfrm>
            <a:off x="20" y="3471673"/>
            <a:ext cx="5524480" cy="3386328"/>
          </a:xfr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00D63D-C8A5-4AA1-CAA8-EC369CCF9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1137" y="58671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71DD4C-1EBA-AD7D-58BD-7C18ACD77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2EFCD-E4BF-EB69-53A0-0CF03C73AC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1137" y="5867131"/>
            <a:ext cx="914400" cy="9144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22ABAF-DDDA-C999-224A-AD58D4F37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028" y="1642546"/>
            <a:ext cx="9428593" cy="419100"/>
          </a:xfrm>
        </p:spPr>
        <p:txBody>
          <a:bodyPr/>
          <a:lstStyle/>
          <a:p>
            <a:r>
              <a:rPr lang="en-US" dirty="0"/>
              <a:t>Key Milestone – September 2027 INFRA Grant Obligation Deadline</a:t>
            </a:r>
          </a:p>
        </p:txBody>
      </p:sp>
      <p:sp>
        <p:nvSpPr>
          <p:cNvPr id="5" name="Arrow: Curved Left 4">
            <a:extLst>
              <a:ext uri="{FF2B5EF4-FFF2-40B4-BE49-F238E27FC236}">
                <a16:creationId xmlns:a16="http://schemas.microsoft.com/office/drawing/2014/main" id="{7F03390B-9D6B-9EA4-5FE1-DB634EA5CFE0}"/>
              </a:ext>
            </a:extLst>
          </p:cNvPr>
          <p:cNvSpPr/>
          <p:nvPr/>
        </p:nvSpPr>
        <p:spPr>
          <a:xfrm>
            <a:off x="9571137" y="1778558"/>
            <a:ext cx="306393" cy="622998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B10B2266-CB51-069F-49FC-3D757E021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403"/>
            <a:ext cx="12192000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42800"/>
      </p:ext>
    </p:extLst>
  </p:cSld>
  <p:clrMapOvr>
    <a:masterClrMapping/>
  </p:clrMapOvr>
</p:sld>
</file>

<file path=ppt/theme/theme1.xml><?xml version="1.0" encoding="utf-8"?>
<a:theme xmlns:a="http://schemas.openxmlformats.org/drawingml/2006/main" name="NDOT_darkBlue">
  <a:themeElements>
    <a:clrScheme name="NDOT Color Palette">
      <a:dk1>
        <a:srgbClr val="25282A"/>
      </a:dk1>
      <a:lt1>
        <a:sysClr val="window" lastClr="FFFFFF"/>
      </a:lt1>
      <a:dk2>
        <a:srgbClr val="071F48"/>
      </a:dk2>
      <a:lt2>
        <a:srgbClr val="EBEBEB"/>
      </a:lt2>
      <a:accent1>
        <a:srgbClr val="010E78"/>
      </a:accent1>
      <a:accent2>
        <a:srgbClr val="009999"/>
      </a:accent2>
      <a:accent3>
        <a:srgbClr val="FF8C05"/>
      </a:accent3>
      <a:accent4>
        <a:srgbClr val="FF6036"/>
      </a:accent4>
      <a:accent5>
        <a:srgbClr val="0092D7"/>
      </a:accent5>
      <a:accent6>
        <a:srgbClr val="FFB90B"/>
      </a:accent6>
      <a:hlink>
        <a:srgbClr val="FF6036"/>
      </a:hlink>
      <a:folHlink>
        <a:srgbClr val="BFBFBF"/>
      </a:folHlink>
    </a:clrScheme>
    <a:fontScheme name="NDOT 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DOT SWOT TO2_PPT_dkBlue_v3.potx" id="{9E28C3F9-069A-499B-85FA-EE599B306F32}" vid="{B20E5168-4C8F-4755-88B9-75415D64BC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8e55e918-e8de-4528-a6ef-314052a61119">
      <Terms xmlns="http://schemas.microsoft.com/office/infopath/2007/PartnerControls"/>
    </lcf76f155ced4ddcb4097134ff3c332f>
    <TaxCatchAll xmlns="2ce331a5-c774-4e17-9fd8-005c63b679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B1E1C44A6188408434DBA3DF8D327D" ma:contentTypeVersion="24" ma:contentTypeDescription="Create a new document." ma:contentTypeScope="" ma:versionID="1b441f8bd20f50e61b38369376b6a7b9">
  <xsd:schema xmlns:xsd="http://www.w3.org/2001/XMLSchema" xmlns:xs="http://www.w3.org/2001/XMLSchema" xmlns:p="http://schemas.microsoft.com/office/2006/metadata/properties" xmlns:ns1="http://schemas.microsoft.com/sharepoint/v3" xmlns:ns2="8e55e918-e8de-4528-a6ef-314052a61119" xmlns:ns3="2ce331a5-c774-4e17-9fd8-005c63b67953" targetNamespace="http://schemas.microsoft.com/office/2006/metadata/properties" ma:root="true" ma:fieldsID="a9e3e6e78fb0de5178daab290b606218" ns1:_="" ns2:_="" ns3:_="">
    <xsd:import namespace="http://schemas.microsoft.com/sharepoint/v3"/>
    <xsd:import namespace="8e55e918-e8de-4528-a6ef-314052a61119"/>
    <xsd:import namespace="2ce331a5-c774-4e17-9fd8-005c63b679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5e918-e8de-4528-a6ef-314052a61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a0c7b5c-1dc1-4f68-be46-a2d9993638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e331a5-c774-4e17-9fd8-005c63b6795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08649339-33b6-404e-9ad3-143a51d705e1}" ma:internalName="TaxCatchAll" ma:showField="CatchAllData" ma:web="2ce331a5-c774-4e17-9fd8-005c63b679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FE8081-5A08-4CEC-98F7-B9DDB3604F60}">
  <ds:schemaRefs>
    <ds:schemaRef ds:uri="8e55e918-e8de-4528-a6ef-314052a61119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2ce331a5-c774-4e17-9fd8-005c63b67953"/>
    <ds:schemaRef ds:uri="http://schemas.microsoft.com/sharepoint/v3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AD538B5-7B6D-4AA5-BEBE-917C9B72C8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e55e918-e8de-4528-a6ef-314052a61119"/>
    <ds:schemaRef ds:uri="2ce331a5-c774-4e17-9fd8-005c63b679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C35B85-1F0D-4516-8DCF-F0A8ADD3BE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NDOT PPT Template FINAL 4.4.22</Template>
  <TotalTime>13993</TotalTime>
  <Words>420</Words>
  <Application>Microsoft Office PowerPoint</Application>
  <PresentationFormat>Widescreen</PresentationFormat>
  <Paragraphs>105</Paragraphs>
  <Slides>10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NDOT_darkBlue</vt:lpstr>
      <vt:lpstr>2025 Nevada Transportation Conference</vt:lpstr>
      <vt:lpstr>Project Area</vt:lpstr>
      <vt:lpstr>Critical Project Elements</vt:lpstr>
      <vt:lpstr>Concept Development and Project Area Constraints</vt:lpstr>
      <vt:lpstr>PowerPoint Presentation</vt:lpstr>
      <vt:lpstr>Proposed Build Alternative</vt:lpstr>
      <vt:lpstr>Key Construction Elements and Risks</vt:lpstr>
      <vt:lpstr>Project Status</vt:lpstr>
      <vt:lpstr>Project Schedule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(Creating Content)</dc:title>
  <dc:creator>McInerney, Ryan</dc:creator>
  <cp:lastModifiedBy>Kuhn, Christopher</cp:lastModifiedBy>
  <cp:revision>147</cp:revision>
  <cp:lastPrinted>2025-01-22T15:24:30Z</cp:lastPrinted>
  <dcterms:created xsi:type="dcterms:W3CDTF">2022-04-28T19:17:12Z</dcterms:created>
  <dcterms:modified xsi:type="dcterms:W3CDTF">2025-05-12T14:30:09Z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100</vt:r8>
  </property>
  <property fmtid="{D5CDD505-2E9C-101B-9397-08002B2CF9AE}" pid="3" name="ContentTypeId">
    <vt:lpwstr>0x0101009CB1E1C44A6188408434DBA3DF8D327D</vt:lpwstr>
  </property>
  <property fmtid="{D5CDD505-2E9C-101B-9397-08002B2CF9AE}" pid="4" name="MediaServiceImageTags">
    <vt:lpwstr/>
  </property>
</Properties>
</file>